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2596" r:id="rId2"/>
    <p:sldId id="2597" r:id="rId3"/>
    <p:sldId id="2540" r:id="rId4"/>
    <p:sldId id="2565" r:id="rId5"/>
    <p:sldId id="2598" r:id="rId6"/>
    <p:sldId id="2560" r:id="rId7"/>
    <p:sldId id="2567" r:id="rId8"/>
    <p:sldId id="2600" r:id="rId9"/>
    <p:sldId id="2601" r:id="rId10"/>
    <p:sldId id="2602" r:id="rId11"/>
    <p:sldId id="2599" r:id="rId12"/>
    <p:sldId id="2571" r:id="rId13"/>
    <p:sldId id="2603" r:id="rId14"/>
    <p:sldId id="2604" r:id="rId15"/>
    <p:sldId id="258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AAB0"/>
    <a:srgbClr val="3B7579"/>
    <a:srgbClr val="AAD3D6"/>
    <a:srgbClr val="418287"/>
    <a:srgbClr val="DFE3E9"/>
    <a:srgbClr val="1F1F26"/>
    <a:srgbClr val="D6DBE2"/>
    <a:srgbClr val="CCD2DA"/>
    <a:srgbClr val="BBC3CD"/>
    <a:srgbClr val="D3D8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5280" autoAdjust="0"/>
  </p:normalViewPr>
  <p:slideViewPr>
    <p:cSldViewPr snapToGrid="0" snapToObjects="1" showGuides="1">
      <p:cViewPr varScale="1">
        <p:scale>
          <a:sx n="72" d="100"/>
          <a:sy n="72" d="100"/>
        </p:scale>
        <p:origin x="472" y="56"/>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10/14/2020</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10/14/2020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4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2"/>
          <a:srcRect t="29313" b="13936"/>
          <a:stretch/>
        </p:blipFill>
        <p:spPr>
          <a:xfrm>
            <a:off x="20" y="4288"/>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838200" y="4622800"/>
            <a:ext cx="11066755" cy="891250"/>
          </a:xfrm>
          <a:prstGeom prst="rect">
            <a:avLst/>
          </a:prstGeom>
        </p:spPr>
        <p:txBody>
          <a:bodyPr anchor="t">
            <a:normAutofit fontScale="90000"/>
          </a:bodyPr>
          <a:lstStyle/>
          <a:p>
            <a:r>
              <a:rPr lang="en-US" dirty="0"/>
              <a:t>Directing Customers to Subscription Through App Behaviour Analysis</a:t>
            </a:r>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xfrm>
            <a:off x="838200" y="6125744"/>
            <a:ext cx="9575800" cy="338549"/>
          </a:xfrm>
          <a:prstGeom prst="rect">
            <a:avLst/>
          </a:prstGeom>
        </p:spPr>
        <p:txBody>
          <a:bodyPr>
            <a:normAutofit/>
          </a:bodyPr>
          <a:lstStyle/>
          <a:p>
            <a:r>
              <a:rPr lang="en-US" dirty="0"/>
              <a:t>Meet Shah</a:t>
            </a:r>
          </a:p>
        </p:txBody>
      </p:sp>
    </p:spTree>
    <p:extLst>
      <p:ext uri="{BB962C8B-B14F-4D97-AF65-F5344CB8AC3E}">
        <p14:creationId xmlns:p14="http://schemas.microsoft.com/office/powerpoint/2010/main" val="79592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DBE169-BA91-4B17-9AF2-4BAD528BEE06}"/>
              </a:ext>
            </a:extLst>
          </p:cNvPr>
          <p:cNvSpPr>
            <a:spLocks noGrp="1"/>
          </p:cNvSpPr>
          <p:nvPr>
            <p:ph type="title"/>
          </p:nvPr>
        </p:nvSpPr>
        <p:spPr/>
        <p:txBody>
          <a:bodyPr>
            <a:normAutofit/>
          </a:bodyPr>
          <a:lstStyle/>
          <a:p>
            <a:r>
              <a:rPr lang="en-US" dirty="0"/>
              <a:t>Heatmap</a:t>
            </a:r>
          </a:p>
        </p:txBody>
      </p:sp>
      <p:sp>
        <p:nvSpPr>
          <p:cNvPr id="8" name="Text Placeholder 7">
            <a:extLst>
              <a:ext uri="{FF2B5EF4-FFF2-40B4-BE49-F238E27FC236}">
                <a16:creationId xmlns:a16="http://schemas.microsoft.com/office/drawing/2014/main" id="{D9C2EAA8-D3C6-403B-B439-F95C60D0B3B9}"/>
              </a:ext>
            </a:extLst>
          </p:cNvPr>
          <p:cNvSpPr>
            <a:spLocks noGrp="1"/>
          </p:cNvSpPr>
          <p:nvPr>
            <p:ph type="body" sz="quarter" idx="11"/>
          </p:nvPr>
        </p:nvSpPr>
        <p:spPr/>
        <p:txBody>
          <a:bodyPr/>
          <a:lstStyle/>
          <a:p>
            <a:pPr algn="just"/>
            <a:r>
              <a:rPr lang="en-US" dirty="0"/>
              <a:t>The following heatmap shows correlation of all our features with each other.</a:t>
            </a:r>
          </a:p>
          <a:p>
            <a:pPr algn="just"/>
            <a:r>
              <a:rPr lang="en-US" dirty="0"/>
              <a:t>One example we can see is the correlation of ‘enrolled’ with ‘numscreens’. Both have a correlation of 0.21 with each other.</a:t>
            </a:r>
          </a:p>
          <a:p>
            <a:pPr algn="just"/>
            <a:r>
              <a:rPr lang="en-US" dirty="0"/>
              <a:t>If two features/variables have a high correlation, it maybe of suspicion and should be removed as it can affect our model accuracy and give us false results.</a:t>
            </a:r>
          </a:p>
          <a:p>
            <a:pPr algn="just"/>
            <a:r>
              <a:rPr lang="en-US" dirty="0"/>
              <a:t>One such case of high correlation was dealt in this project via funneling. Refer to my ‘Main Notebook’ if you want to read it.</a:t>
            </a:r>
          </a:p>
        </p:txBody>
      </p:sp>
      <p:pic>
        <p:nvPicPr>
          <p:cNvPr id="3" name="Picture 2" descr="A close up of a computer keyboard&#10;&#10;Description automatically generated">
            <a:extLst>
              <a:ext uri="{FF2B5EF4-FFF2-40B4-BE49-F238E27FC236}">
                <a16:creationId xmlns:a16="http://schemas.microsoft.com/office/drawing/2014/main" id="{54642E4B-C12A-48E9-879A-3ECB64B9F01A}"/>
              </a:ext>
            </a:extLst>
          </p:cNvPr>
          <p:cNvPicPr>
            <a:picLocks noChangeAspect="1"/>
          </p:cNvPicPr>
          <p:nvPr/>
        </p:nvPicPr>
        <p:blipFill>
          <a:blip r:embed="rId2"/>
          <a:stretch>
            <a:fillRect/>
          </a:stretch>
        </p:blipFill>
        <p:spPr>
          <a:xfrm>
            <a:off x="6096000" y="0"/>
            <a:ext cx="6096000" cy="6858000"/>
          </a:xfrm>
          <a:prstGeom prst="rect">
            <a:avLst/>
          </a:prstGeom>
        </p:spPr>
      </p:pic>
    </p:spTree>
    <p:extLst>
      <p:ext uri="{BB962C8B-B14F-4D97-AF65-F5344CB8AC3E}">
        <p14:creationId xmlns:p14="http://schemas.microsoft.com/office/powerpoint/2010/main" val="1215029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EAB6E-5FFF-4923-BC7F-D2C71AD246DB}"/>
              </a:ext>
            </a:extLst>
          </p:cNvPr>
          <p:cNvSpPr>
            <a:spLocks noGrp="1"/>
          </p:cNvSpPr>
          <p:nvPr>
            <p:ph type="title"/>
          </p:nvPr>
        </p:nvSpPr>
        <p:spPr/>
        <p:txBody>
          <a:bodyPr>
            <a:normAutofit/>
          </a:bodyPr>
          <a:lstStyle/>
          <a:p>
            <a:r>
              <a:rPr lang="en-US" dirty="0"/>
              <a:t>Model Building</a:t>
            </a:r>
          </a:p>
        </p:txBody>
      </p:sp>
      <p:sp>
        <p:nvSpPr>
          <p:cNvPr id="5" name="Text Placeholder 4">
            <a:extLst>
              <a:ext uri="{FF2B5EF4-FFF2-40B4-BE49-F238E27FC236}">
                <a16:creationId xmlns:a16="http://schemas.microsoft.com/office/drawing/2014/main" id="{DBE20D5C-43B3-4BCF-8700-BD30912F7568}"/>
              </a:ext>
            </a:extLst>
          </p:cNvPr>
          <p:cNvSpPr>
            <a:spLocks noGrp="1"/>
          </p:cNvSpPr>
          <p:nvPr>
            <p:ph type="body" sz="quarter" idx="10"/>
          </p:nvPr>
        </p:nvSpPr>
        <p:spPr>
          <a:xfrm>
            <a:off x="8530361" y="3915255"/>
            <a:ext cx="2489200" cy="3124198"/>
          </a:xfrm>
        </p:spPr>
        <p:txBody>
          <a:bodyPr bIns="360000"/>
          <a:lstStyle/>
          <a:p>
            <a:r>
              <a:rPr lang="en-US" dirty="0"/>
              <a:t>4</a:t>
            </a:r>
          </a:p>
        </p:txBody>
      </p:sp>
    </p:spTree>
    <p:extLst>
      <p:ext uri="{BB962C8B-B14F-4D97-AF65-F5344CB8AC3E}">
        <p14:creationId xmlns:p14="http://schemas.microsoft.com/office/powerpoint/2010/main" val="13386927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7FCC6D1-213C-4A86-A2D0-742E15438C09}"/>
              </a:ext>
            </a:extLst>
          </p:cNvPr>
          <p:cNvSpPr>
            <a:spLocks noGrp="1"/>
          </p:cNvSpPr>
          <p:nvPr>
            <p:ph type="body" sz="quarter" idx="17"/>
          </p:nvPr>
        </p:nvSpPr>
        <p:spPr/>
        <p:txBody>
          <a:bodyPr/>
          <a:lstStyle/>
          <a:p>
            <a:r>
              <a:rPr lang="en-US" dirty="0"/>
              <a:t>Plotting with Matplotlib and Seaborn – A lot of time will be spent on Exploratory Data Analysis (EDA).</a:t>
            </a:r>
          </a:p>
        </p:txBody>
      </p:sp>
      <p:sp>
        <p:nvSpPr>
          <p:cNvPr id="20" name="Text Placeholder 19">
            <a:extLst>
              <a:ext uri="{FF2B5EF4-FFF2-40B4-BE49-F238E27FC236}">
                <a16:creationId xmlns:a16="http://schemas.microsoft.com/office/drawing/2014/main" id="{82414D74-66D2-4C65-A48E-39F723FB2B2F}"/>
              </a:ext>
            </a:extLst>
          </p:cNvPr>
          <p:cNvSpPr>
            <a:spLocks noGrp="1"/>
          </p:cNvSpPr>
          <p:nvPr>
            <p:ph type="body" sz="quarter" idx="18"/>
          </p:nvPr>
        </p:nvSpPr>
        <p:spPr/>
        <p:txBody>
          <a:bodyPr/>
          <a:lstStyle/>
          <a:p>
            <a:r>
              <a:rPr lang="en-US" dirty="0"/>
              <a:t>We will use Pandas and NumPy for all our Data Formatting &amp; Manipulation steps.</a:t>
            </a:r>
          </a:p>
        </p:txBody>
      </p:sp>
      <p:sp>
        <p:nvSpPr>
          <p:cNvPr id="21" name="Text Placeholder 20">
            <a:extLst>
              <a:ext uri="{FF2B5EF4-FFF2-40B4-BE49-F238E27FC236}">
                <a16:creationId xmlns:a16="http://schemas.microsoft.com/office/drawing/2014/main" id="{E4D7EF6E-37B1-4694-B769-3DDEC29D8381}"/>
              </a:ext>
            </a:extLst>
          </p:cNvPr>
          <p:cNvSpPr>
            <a:spLocks noGrp="1"/>
          </p:cNvSpPr>
          <p:nvPr>
            <p:ph type="body" sz="quarter" idx="19"/>
          </p:nvPr>
        </p:nvSpPr>
        <p:spPr/>
        <p:txBody>
          <a:bodyPr/>
          <a:lstStyle/>
          <a:p>
            <a:r>
              <a:rPr lang="en-US" dirty="0"/>
              <a:t>For Machine Learning we will use Logistic regression and Regularization Classification Models from the Sklearn Library.</a:t>
            </a:r>
          </a:p>
        </p:txBody>
      </p:sp>
      <p:sp>
        <p:nvSpPr>
          <p:cNvPr id="22" name="Text Placeholder 21">
            <a:extLst>
              <a:ext uri="{FF2B5EF4-FFF2-40B4-BE49-F238E27FC236}">
                <a16:creationId xmlns:a16="http://schemas.microsoft.com/office/drawing/2014/main" id="{ABF89FBA-20AC-4FD7-833B-ADA0EEFFCADC}"/>
              </a:ext>
            </a:extLst>
          </p:cNvPr>
          <p:cNvSpPr>
            <a:spLocks noGrp="1"/>
          </p:cNvSpPr>
          <p:nvPr>
            <p:ph type="body" sz="quarter" idx="20"/>
          </p:nvPr>
        </p:nvSpPr>
        <p:spPr/>
        <p:txBody>
          <a:bodyPr>
            <a:normAutofit fontScale="92500"/>
          </a:bodyPr>
          <a:lstStyle/>
          <a:p>
            <a:r>
              <a:rPr lang="en-US" dirty="0"/>
              <a:t>For model validation and better accuracy we will use K-Fold Cross Validation, Grid Search for Parameter Tuning and Feature Selection(Engineering) algorithms.</a:t>
            </a:r>
          </a:p>
        </p:txBody>
      </p:sp>
      <p:sp>
        <p:nvSpPr>
          <p:cNvPr id="5" name="Title 4">
            <a:extLst>
              <a:ext uri="{FF2B5EF4-FFF2-40B4-BE49-F238E27FC236}">
                <a16:creationId xmlns:a16="http://schemas.microsoft.com/office/drawing/2014/main" id="{96DBE169-BA91-4B17-9AF2-4BAD528BEE06}"/>
              </a:ext>
            </a:extLst>
          </p:cNvPr>
          <p:cNvSpPr>
            <a:spLocks noGrp="1"/>
          </p:cNvSpPr>
          <p:nvPr>
            <p:ph type="title"/>
          </p:nvPr>
        </p:nvSpPr>
        <p:spPr/>
        <p:txBody>
          <a:bodyPr/>
          <a:lstStyle/>
          <a:p>
            <a:r>
              <a:rPr lang="en-US" dirty="0"/>
              <a:t>Notes on Model Building</a:t>
            </a:r>
          </a:p>
        </p:txBody>
      </p:sp>
      <p:sp>
        <p:nvSpPr>
          <p:cNvPr id="8" name="Text Placeholder 7">
            <a:extLst>
              <a:ext uri="{FF2B5EF4-FFF2-40B4-BE49-F238E27FC236}">
                <a16:creationId xmlns:a16="http://schemas.microsoft.com/office/drawing/2014/main" id="{D9C2EAA8-D3C6-403B-B439-F95C60D0B3B9}"/>
              </a:ext>
            </a:extLst>
          </p:cNvPr>
          <p:cNvSpPr>
            <a:spLocks noGrp="1"/>
          </p:cNvSpPr>
          <p:nvPr>
            <p:ph type="body" sz="quarter" idx="11"/>
          </p:nvPr>
        </p:nvSpPr>
        <p:spPr/>
        <p:txBody>
          <a:bodyPr/>
          <a:lstStyle/>
          <a:p>
            <a:pPr algn="just"/>
            <a:r>
              <a:rPr lang="en-US" dirty="0"/>
              <a:t>The Model Building Process is composed of multiple parts. </a:t>
            </a:r>
          </a:p>
          <a:p>
            <a:pPr algn="just"/>
            <a:r>
              <a:rPr lang="en-US" dirty="0"/>
              <a:t>Some of the things we will cover are mentioned here.</a:t>
            </a:r>
          </a:p>
          <a:p>
            <a:pPr algn="just"/>
            <a:endParaRPr lang="en-US" dirty="0"/>
          </a:p>
          <a:p>
            <a:pPr algn="just"/>
            <a:r>
              <a:rPr lang="en-US" dirty="0"/>
              <a:t>Previous knowledge of some of these concepts and tools have helped us understand the model building process quicker.</a:t>
            </a:r>
          </a:p>
          <a:p>
            <a:pPr algn="just"/>
            <a:r>
              <a:rPr lang="en-US" dirty="0"/>
              <a:t>The libraries we have used are: </a:t>
            </a:r>
          </a:p>
          <a:p>
            <a:pPr marL="285750" indent="-285750" algn="just">
              <a:buFont typeface="Arial" panose="020B0604020202020204" pitchFamily="34" charset="0"/>
              <a:buChar char="•"/>
            </a:pPr>
            <a:r>
              <a:rPr lang="en-US" dirty="0"/>
              <a:t>Pandas, NumPy, Seaborn, Matplotlib, Dateutil, Time, Random.</a:t>
            </a:r>
          </a:p>
        </p:txBody>
      </p:sp>
      <p:pic>
        <p:nvPicPr>
          <p:cNvPr id="40" name="Picture Placeholder 39" descr="Bar graph with upward trend"/>
          <p:cNvPicPr>
            <a:picLocks noGrp="1" noChangeAspect="1"/>
          </p:cNvPicPr>
          <p:nvPr>
            <p:ph type="pic" sz="quarter" idx="13"/>
          </p:nvPr>
        </p:nvPicPr>
        <p:blipFill>
          <a:blip r:embed="rId2">
            <a:extLst>
              <a:ext uri="{96DAC541-7B7A-43D3-8B79-37D633B846F1}">
                <asvg:svgBlip xmlns:asvg="http://schemas.microsoft.com/office/drawing/2016/SVG/main" r:embed="rId3"/>
              </a:ext>
            </a:extLst>
          </a:blip>
          <a:srcRect/>
          <a:stretch/>
        </p:blipFill>
        <p:spPr>
          <a:xfrm>
            <a:off x="6749917" y="1002146"/>
            <a:ext cx="885235" cy="885235"/>
          </a:xfrm>
          <a:prstGeom prst="rect">
            <a:avLst/>
          </a:prstGeom>
        </p:spPr>
      </p:pic>
      <p:pic>
        <p:nvPicPr>
          <p:cNvPr id="41" name="Picture Placeholder 40" descr="Database"/>
          <p:cNvPicPr>
            <a:picLocks noGrp="1" noChangeAspect="1"/>
          </p:cNvPicPr>
          <p:nvPr>
            <p:ph type="pic" sz="quarter" idx="14"/>
          </p:nvPr>
        </p:nvPicPr>
        <p:blipFill>
          <a:blip r:embed="rId4">
            <a:extLst>
              <a:ext uri="{96DAC541-7B7A-43D3-8B79-37D633B846F1}">
                <asvg:svgBlip xmlns:asvg="http://schemas.microsoft.com/office/drawing/2016/SVG/main" r:embed="rId5"/>
              </a:ext>
            </a:extLst>
          </a:blip>
          <a:srcRect/>
          <a:stretch/>
        </p:blipFill>
        <p:spPr>
          <a:xfrm>
            <a:off x="6749917" y="2291505"/>
            <a:ext cx="885235" cy="885235"/>
          </a:xfrm>
          <a:prstGeom prst="rect">
            <a:avLst/>
          </a:prstGeom>
        </p:spPr>
      </p:pic>
      <p:pic>
        <p:nvPicPr>
          <p:cNvPr id="42" name="Picture Placeholder 41" descr="Robot Hand"/>
          <p:cNvPicPr>
            <a:picLocks noGrp="1" noChangeAspect="1"/>
          </p:cNvPicPr>
          <p:nvPr>
            <p:ph type="pic" sz="quarter" idx="15"/>
          </p:nvPr>
        </p:nvPicPr>
        <p:blipFill>
          <a:blip r:embed="rId6">
            <a:extLst>
              <a:ext uri="{96DAC541-7B7A-43D3-8B79-37D633B846F1}">
                <asvg:svgBlip xmlns:asvg="http://schemas.microsoft.com/office/drawing/2016/SVG/main" r:embed="rId7"/>
              </a:ext>
            </a:extLst>
          </a:blip>
          <a:srcRect/>
          <a:stretch/>
        </p:blipFill>
        <p:spPr>
          <a:xfrm>
            <a:off x="6749917" y="3580864"/>
            <a:ext cx="885235" cy="885235"/>
          </a:xfrm>
          <a:prstGeom prst="rect">
            <a:avLst/>
          </a:prstGeom>
        </p:spPr>
      </p:pic>
      <p:pic>
        <p:nvPicPr>
          <p:cNvPr id="43" name="Picture Placeholder 42" descr="Mathematics"/>
          <p:cNvPicPr>
            <a:picLocks noGrp="1" noChangeAspect="1"/>
          </p:cNvPicPr>
          <p:nvPr>
            <p:ph type="pic" sz="quarter" idx="16"/>
          </p:nvPr>
        </p:nvPicPr>
        <p:blipFill>
          <a:blip r:embed="rId8">
            <a:extLst>
              <a:ext uri="{96DAC541-7B7A-43D3-8B79-37D633B846F1}">
                <asvg:svgBlip xmlns:asvg="http://schemas.microsoft.com/office/drawing/2016/SVG/main" r:embed="rId9"/>
              </a:ext>
            </a:extLst>
          </a:blip>
          <a:srcRect/>
          <a:stretch/>
        </p:blipFill>
        <p:spPr>
          <a:xfrm>
            <a:off x="6749917" y="4870223"/>
            <a:ext cx="885235" cy="885235"/>
          </a:xfrm>
          <a:prstGeom prst="rect">
            <a:avLst/>
          </a:prstGeom>
        </p:spPr>
      </p:pic>
      <p:pic>
        <p:nvPicPr>
          <p:cNvPr id="3" name="Graphic 2" descr="Arrow Right">
            <a:extLst>
              <a:ext uri="{FF2B5EF4-FFF2-40B4-BE49-F238E27FC236}">
                <a16:creationId xmlns:a16="http://schemas.microsoft.com/office/drawing/2014/main" id="{513590BB-9F08-475D-A806-2E075E1C4C5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46638" y="3864511"/>
            <a:ext cx="756090" cy="756090"/>
          </a:xfrm>
          <a:prstGeom prst="rect">
            <a:avLst/>
          </a:prstGeom>
        </p:spPr>
      </p:pic>
    </p:spTree>
    <p:extLst>
      <p:ext uri="{BB962C8B-B14F-4D97-AF65-F5344CB8AC3E}">
        <p14:creationId xmlns:p14="http://schemas.microsoft.com/office/powerpoint/2010/main" val="203260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DBE169-BA91-4B17-9AF2-4BAD528BEE06}"/>
              </a:ext>
            </a:extLst>
          </p:cNvPr>
          <p:cNvSpPr>
            <a:spLocks noGrp="1"/>
          </p:cNvSpPr>
          <p:nvPr>
            <p:ph type="title"/>
          </p:nvPr>
        </p:nvSpPr>
        <p:spPr/>
        <p:txBody>
          <a:bodyPr>
            <a:normAutofit/>
          </a:bodyPr>
          <a:lstStyle/>
          <a:p>
            <a:r>
              <a:rPr lang="en-US" dirty="0"/>
              <a:t>Confusion Matrix</a:t>
            </a:r>
          </a:p>
        </p:txBody>
      </p:sp>
      <p:sp>
        <p:nvSpPr>
          <p:cNvPr id="8" name="Text Placeholder 7">
            <a:extLst>
              <a:ext uri="{FF2B5EF4-FFF2-40B4-BE49-F238E27FC236}">
                <a16:creationId xmlns:a16="http://schemas.microsoft.com/office/drawing/2014/main" id="{D9C2EAA8-D3C6-403B-B439-F95C60D0B3B9}"/>
              </a:ext>
            </a:extLst>
          </p:cNvPr>
          <p:cNvSpPr>
            <a:spLocks noGrp="1"/>
          </p:cNvSpPr>
          <p:nvPr>
            <p:ph type="body" sz="quarter" idx="11"/>
          </p:nvPr>
        </p:nvSpPr>
        <p:spPr/>
        <p:txBody>
          <a:bodyPr/>
          <a:lstStyle/>
          <a:p>
            <a:pPr algn="just"/>
            <a:r>
              <a:rPr lang="en-US" dirty="0"/>
              <a:t>The following is a confusion matrix representing our True/False Positive/Negative.</a:t>
            </a:r>
          </a:p>
          <a:p>
            <a:pPr algn="just"/>
            <a:r>
              <a:rPr lang="en-US" dirty="0"/>
              <a:t>We have in total </a:t>
            </a:r>
            <a:r>
              <a:rPr lang="en-US" b="1" dirty="0"/>
              <a:t>1186 Type 1 Error</a:t>
            </a:r>
            <a:r>
              <a:rPr lang="en-US" dirty="0"/>
              <a:t> and </a:t>
            </a:r>
            <a:r>
              <a:rPr lang="en-US" b="1" dirty="0"/>
              <a:t>1133 Type 2 Error</a:t>
            </a:r>
          </a:p>
          <a:p>
            <a:pPr algn="just"/>
            <a:r>
              <a:rPr lang="en-US" dirty="0"/>
              <a:t>Accuracy Score and a Full Classification Report can be found in my ‘Main Notebook’. So make sure to check it out.</a:t>
            </a:r>
          </a:p>
        </p:txBody>
      </p:sp>
      <p:pic>
        <p:nvPicPr>
          <p:cNvPr id="3" name="Picture 2">
            <a:extLst>
              <a:ext uri="{FF2B5EF4-FFF2-40B4-BE49-F238E27FC236}">
                <a16:creationId xmlns:a16="http://schemas.microsoft.com/office/drawing/2014/main" id="{54642E4B-C12A-48E9-879A-3ECB64B9F01A}"/>
              </a:ext>
            </a:extLst>
          </p:cNvPr>
          <p:cNvPicPr>
            <a:picLocks noChangeAspect="1"/>
          </p:cNvPicPr>
          <p:nvPr/>
        </p:nvPicPr>
        <p:blipFill>
          <a:blip r:embed="rId2"/>
          <a:srcRect/>
          <a:stretch/>
        </p:blipFill>
        <p:spPr>
          <a:xfrm>
            <a:off x="6096000" y="1397000"/>
            <a:ext cx="6096000" cy="4064000"/>
          </a:xfrm>
          <a:prstGeom prst="rect">
            <a:avLst/>
          </a:prstGeom>
        </p:spPr>
      </p:pic>
    </p:spTree>
    <p:extLst>
      <p:ext uri="{BB962C8B-B14F-4D97-AF65-F5344CB8AC3E}">
        <p14:creationId xmlns:p14="http://schemas.microsoft.com/office/powerpoint/2010/main" val="1983417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8AD1875-FA6B-4EA6-9B44-F2CD262DB06B}"/>
              </a:ext>
            </a:extLst>
          </p:cNvPr>
          <p:cNvSpPr>
            <a:spLocks noGrp="1"/>
          </p:cNvSpPr>
          <p:nvPr>
            <p:ph type="body" sz="quarter" idx="11"/>
          </p:nvPr>
        </p:nvSpPr>
        <p:spPr>
          <a:xfrm>
            <a:off x="5121031" y="2144110"/>
            <a:ext cx="6624126" cy="4713889"/>
          </a:xfrm>
        </p:spPr>
        <p:txBody>
          <a:bodyPr>
            <a:noAutofit/>
          </a:bodyPr>
          <a:lstStyle/>
          <a:p>
            <a:pPr marL="285750" indent="-285750" algn="just">
              <a:buFont typeface="Arial" panose="020B0604020202020204" pitchFamily="34" charset="0"/>
              <a:buChar char="•"/>
            </a:pPr>
            <a:r>
              <a:rPr lang="en-US" sz="1800" dirty="0"/>
              <a:t>Our efforts have given us a model that will label every user as ‘highly likely’ or ‘unlikely’ to subscribe. We can further validate our results by running our predictions on daily new installs and see whether our accuracy is consistent. From there, we can narrow our marketing efforts only to those users ‘unlikely’ to subscribe, and thus increase our subscription rate.</a:t>
            </a:r>
          </a:p>
          <a:p>
            <a:pPr marL="285750" indent="-285750" algn="just">
              <a:buFont typeface="Arial" panose="020B0604020202020204" pitchFamily="34" charset="0"/>
              <a:buChar char="•"/>
            </a:pPr>
            <a:r>
              <a:rPr lang="en-US" sz="1800" dirty="0"/>
              <a:t>The increase in overall subscriptions can measure the benefit of this model to the company. Recall that those already likely to subscribe will do so, and, although we can still give them offers, we don’t have to go all out. On the other hand users who are likely to leave may convert to paid subscribers if we give them an offer they cannot refuse. For example, these offers can come in the form of ‘1</a:t>
            </a:r>
            <a:r>
              <a:rPr lang="en-US" sz="1800" baseline="30000" dirty="0"/>
              <a:t>st</a:t>
            </a:r>
            <a:r>
              <a:rPr lang="en-US" sz="1800" dirty="0"/>
              <a:t> month free’, or ‘50% off yearly subscription’. The latter shows that great offers can still be structured in a way that brings overall benefit to the company because we are locking the user in for an extended period!</a:t>
            </a:r>
            <a:endParaRPr lang="en-IN" sz="1800" dirty="0"/>
          </a:p>
        </p:txBody>
      </p:sp>
      <p:sp>
        <p:nvSpPr>
          <p:cNvPr id="8" name="Title 7">
            <a:extLst>
              <a:ext uri="{FF2B5EF4-FFF2-40B4-BE49-F238E27FC236}">
                <a16:creationId xmlns:a16="http://schemas.microsoft.com/office/drawing/2014/main" id="{888FEF6D-1186-4AE3-868B-54CAB715A1A1}"/>
              </a:ext>
            </a:extLst>
          </p:cNvPr>
          <p:cNvSpPr>
            <a:spLocks noGrp="1"/>
          </p:cNvSpPr>
          <p:nvPr>
            <p:ph type="title"/>
          </p:nvPr>
        </p:nvSpPr>
        <p:spPr>
          <a:xfrm>
            <a:off x="595100" y="192385"/>
            <a:ext cx="2973723" cy="1025525"/>
          </a:xfrm>
        </p:spPr>
        <p:txBody>
          <a:bodyPr/>
          <a:lstStyle/>
          <a:p>
            <a:r>
              <a:rPr lang="en-US" dirty="0"/>
              <a:t>Conclusion</a:t>
            </a:r>
            <a:endParaRPr lang="en-IN" dirty="0"/>
          </a:p>
        </p:txBody>
      </p:sp>
    </p:spTree>
    <p:extLst>
      <p:ext uri="{BB962C8B-B14F-4D97-AF65-F5344CB8AC3E}">
        <p14:creationId xmlns:p14="http://schemas.microsoft.com/office/powerpoint/2010/main" val="1607993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title="Decorative"/>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xfrm flipH="1">
            <a:off x="0" y="0"/>
            <a:ext cx="12192000" cy="6858000"/>
          </a:xfrm>
        </p:spPr>
      </p:pic>
      <p:sp>
        <p:nvSpPr>
          <p:cNvPr id="3" name="Text Placeholder 2"/>
          <p:cNvSpPr>
            <a:spLocks noGrp="1"/>
          </p:cNvSpPr>
          <p:nvPr>
            <p:ph type="body" sz="quarter" idx="14"/>
          </p:nvPr>
        </p:nvSpPr>
        <p:spPr/>
        <p:txBody>
          <a:bodyPr>
            <a:normAutofit/>
          </a:bodyPr>
          <a:lstStyle/>
          <a:p>
            <a:pPr algn="ctr"/>
            <a:r>
              <a:rPr lang="en-US" sz="8000" dirty="0"/>
              <a:t>Thank You!!</a:t>
            </a:r>
          </a:p>
        </p:txBody>
      </p:sp>
    </p:spTree>
    <p:extLst>
      <p:ext uri="{BB962C8B-B14F-4D97-AF65-F5344CB8AC3E}">
        <p14:creationId xmlns:p14="http://schemas.microsoft.com/office/powerpoint/2010/main" val="1415924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EAB6E-5FFF-4923-BC7F-D2C71AD246DB}"/>
              </a:ext>
            </a:extLst>
          </p:cNvPr>
          <p:cNvSpPr>
            <a:spLocks noGrp="1"/>
          </p:cNvSpPr>
          <p:nvPr>
            <p:ph type="title"/>
          </p:nvPr>
        </p:nvSpPr>
        <p:spPr/>
        <p:txBody>
          <a:bodyPr>
            <a:normAutofit/>
          </a:bodyPr>
          <a:lstStyle/>
          <a:p>
            <a:r>
              <a:rPr lang="en-US" dirty="0"/>
              <a:t>Introduction</a:t>
            </a:r>
          </a:p>
        </p:txBody>
      </p:sp>
      <p:sp>
        <p:nvSpPr>
          <p:cNvPr id="5" name="Text Placeholder 4">
            <a:extLst>
              <a:ext uri="{FF2B5EF4-FFF2-40B4-BE49-F238E27FC236}">
                <a16:creationId xmlns:a16="http://schemas.microsoft.com/office/drawing/2014/main" id="{DBE20D5C-43B3-4BCF-8700-BD30912F7568}"/>
              </a:ext>
            </a:extLst>
          </p:cNvPr>
          <p:cNvSpPr>
            <a:spLocks noGrp="1"/>
          </p:cNvSpPr>
          <p:nvPr>
            <p:ph type="body" sz="quarter" idx="10"/>
          </p:nvPr>
        </p:nvSpPr>
        <p:spPr>
          <a:xfrm>
            <a:off x="8530361" y="3915255"/>
            <a:ext cx="2489200" cy="3124198"/>
          </a:xfrm>
        </p:spPr>
        <p:txBody>
          <a:bodyPr/>
          <a:lstStyle/>
          <a:p>
            <a:r>
              <a:rPr lang="en-US" dirty="0"/>
              <a:t>1</a:t>
            </a:r>
          </a:p>
        </p:txBody>
      </p:sp>
    </p:spTree>
    <p:extLst>
      <p:ext uri="{BB962C8B-B14F-4D97-AF65-F5344CB8AC3E}">
        <p14:creationId xmlns:p14="http://schemas.microsoft.com/office/powerpoint/2010/main" val="1698090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1BAC48-F4C4-46FB-96DC-423C381AC284}"/>
              </a:ext>
            </a:extLst>
          </p:cNvPr>
          <p:cNvSpPr>
            <a:spLocks noGrp="1"/>
          </p:cNvSpPr>
          <p:nvPr>
            <p:ph type="title"/>
          </p:nvPr>
        </p:nvSpPr>
        <p:spPr>
          <a:xfrm>
            <a:off x="826626" y="3727361"/>
            <a:ext cx="2657979" cy="1025525"/>
          </a:xfrm>
        </p:spPr>
        <p:txBody>
          <a:bodyPr/>
          <a:lstStyle/>
          <a:p>
            <a:r>
              <a:rPr lang="en-US" dirty="0"/>
              <a:t>Business Case Study</a:t>
            </a:r>
          </a:p>
        </p:txBody>
      </p:sp>
      <p:sp>
        <p:nvSpPr>
          <p:cNvPr id="36" name="Text Placeholder 35">
            <a:extLst>
              <a:ext uri="{FF2B5EF4-FFF2-40B4-BE49-F238E27FC236}">
                <a16:creationId xmlns:a16="http://schemas.microsoft.com/office/drawing/2014/main" id="{0391FA66-BCDC-4C12-B812-A0DEE14539EE}"/>
              </a:ext>
            </a:extLst>
          </p:cNvPr>
          <p:cNvSpPr>
            <a:spLocks noGrp="1"/>
          </p:cNvSpPr>
          <p:nvPr>
            <p:ph type="body" sz="quarter" idx="11"/>
          </p:nvPr>
        </p:nvSpPr>
        <p:spPr>
          <a:xfrm>
            <a:off x="4155313" y="879710"/>
            <a:ext cx="4294206" cy="5232400"/>
          </a:xfrm>
        </p:spPr>
        <p:txBody>
          <a:bodyPr>
            <a:normAutofit fontScale="92500" lnSpcReduction="10000"/>
          </a:bodyPr>
          <a:lstStyle/>
          <a:p>
            <a:pPr algn="just"/>
            <a:r>
              <a:rPr lang="en-US" dirty="0"/>
              <a:t>In today's market, many companies have a mobile presence. Often these companies provide free products/services in their mobile apps in an attempt to transition their customers to a paid membership. Some examples of paid products, which originate from free ones, are YouTube Red, Pandora Premium, Netflix, Disney+Hotstar, AmazonPrime, Audible Subscription and Spotify. Since marketing efforts are never free, these companies need to know exactly who to target with offers and promotions.</a:t>
            </a:r>
          </a:p>
          <a:p>
            <a:pPr algn="just"/>
            <a:r>
              <a:rPr lang="en-US" dirty="0"/>
              <a:t>    </a:t>
            </a:r>
          </a:p>
          <a:p>
            <a:pPr algn="just"/>
            <a:r>
              <a:rPr lang="en-US" dirty="0"/>
              <a:t>1. </a:t>
            </a:r>
            <a:r>
              <a:rPr lang="en-US" b="1" dirty="0"/>
              <a:t>Market</a:t>
            </a:r>
            <a:r>
              <a:rPr lang="en-US" dirty="0"/>
              <a:t>: The target audience is customers who use a company's free product. In this case study, this refers to users who installed (and used) the company's free mobile app.</a:t>
            </a:r>
          </a:p>
          <a:p>
            <a:pPr algn="just"/>
            <a:r>
              <a:rPr lang="en-US" dirty="0"/>
              <a:t>2. </a:t>
            </a:r>
            <a:r>
              <a:rPr lang="en-US" b="1" dirty="0"/>
              <a:t>Product</a:t>
            </a:r>
            <a:r>
              <a:rPr lang="en-US" dirty="0"/>
              <a:t>: The paid memberships often provide enhanced versions of the free products already given for free, alongside new features. For example, YouTube Red allows you to leave the app while still listening to a video.</a:t>
            </a:r>
          </a:p>
          <a:p>
            <a:pPr algn="just"/>
            <a:r>
              <a:rPr lang="en-US" dirty="0"/>
              <a:t>3. </a:t>
            </a:r>
            <a:r>
              <a:rPr lang="en-US" b="1" dirty="0"/>
              <a:t>Goal</a:t>
            </a:r>
            <a:r>
              <a:rPr lang="en-US" dirty="0"/>
              <a:t> : The objective of this model is to predict which users will not subscribe to the paid membership, so that greater marketing efforts can go into trying to 'convert' them to paid users.</a:t>
            </a:r>
          </a:p>
        </p:txBody>
      </p:sp>
      <p:pic>
        <p:nvPicPr>
          <p:cNvPr id="12" name="Picture Placeholder 11" title="Decorative"/>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a:stretch>
            <a:fillRect/>
          </a:stretch>
        </p:blipFill>
        <p:spPr>
          <a:xfrm flipH="1">
            <a:off x="8634413" y="812800"/>
            <a:ext cx="3557587" cy="5232400"/>
          </a:xfrm>
        </p:spPr>
      </p:pic>
    </p:spTree>
    <p:extLst>
      <p:ext uri="{BB962C8B-B14F-4D97-AF65-F5344CB8AC3E}">
        <p14:creationId xmlns:p14="http://schemas.microsoft.com/office/powerpoint/2010/main" val="2130115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77946A2-8DCE-4047-9CAE-38128B4BAF3B}"/>
              </a:ext>
            </a:extLst>
          </p:cNvPr>
          <p:cNvSpPr>
            <a:spLocks noGrp="1"/>
          </p:cNvSpPr>
          <p:nvPr>
            <p:ph type="body" sz="quarter" idx="11"/>
          </p:nvPr>
        </p:nvSpPr>
        <p:spPr/>
        <p:txBody>
          <a:bodyPr/>
          <a:lstStyle/>
          <a:p>
            <a:pPr marL="285750" indent="-285750" algn="just">
              <a:buClr>
                <a:schemeClr val="tx2"/>
              </a:buClr>
              <a:buFont typeface="Arial" panose="020B0604020202020204" pitchFamily="34" charset="0"/>
              <a:buChar char="•"/>
            </a:pPr>
            <a:r>
              <a:rPr lang="en-US" sz="1600" dirty="0"/>
              <a:t>In this case study we will be working for a fintech company that wants to provide its customers with a paid mobile app subscription that will allow them to track all their finances in one place. To attract customers, the company releases a free version of their app with some of the main features unlocked.</a:t>
            </a:r>
          </a:p>
          <a:p>
            <a:pPr marL="285750" indent="-285750" algn="just">
              <a:buClr>
                <a:schemeClr val="tx2"/>
              </a:buClr>
              <a:buFont typeface="Arial" panose="020B0604020202020204" pitchFamily="34" charset="0"/>
              <a:buChar char="•"/>
            </a:pPr>
            <a:r>
              <a:rPr lang="en-US" sz="1600" dirty="0"/>
              <a:t>The company has tasked you to identify which users will most likely NOT enroll in the paid product, so that additional offers can be given to them. Because of the cost of these offers, the company does not want to offer them to everybody, especially customers who were going to enroll anyways.</a:t>
            </a:r>
          </a:p>
        </p:txBody>
      </p:sp>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p:txBody>
          <a:bodyPr/>
          <a:lstStyle/>
          <a:p>
            <a:r>
              <a:rPr lang="en-US" dirty="0"/>
              <a:t>Business Challenge</a:t>
            </a:r>
          </a:p>
        </p:txBody>
      </p:sp>
      <p:pic>
        <p:nvPicPr>
          <p:cNvPr id="7" name="Picture Placeholder 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pic>
        <p:nvPicPr>
          <p:cNvPr id="9" name="Picture Placeholder 8" title="Decorative"/>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29917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EAB6E-5FFF-4923-BC7F-D2C71AD246DB}"/>
              </a:ext>
            </a:extLst>
          </p:cNvPr>
          <p:cNvSpPr>
            <a:spLocks noGrp="1"/>
          </p:cNvSpPr>
          <p:nvPr>
            <p:ph type="title"/>
          </p:nvPr>
        </p:nvSpPr>
        <p:spPr/>
        <p:txBody>
          <a:bodyPr>
            <a:normAutofit/>
          </a:bodyPr>
          <a:lstStyle/>
          <a:p>
            <a:r>
              <a:rPr lang="en-US" dirty="0"/>
              <a:t>Data Explanation</a:t>
            </a:r>
          </a:p>
        </p:txBody>
      </p:sp>
      <p:sp>
        <p:nvSpPr>
          <p:cNvPr id="5" name="Text Placeholder 4">
            <a:extLst>
              <a:ext uri="{FF2B5EF4-FFF2-40B4-BE49-F238E27FC236}">
                <a16:creationId xmlns:a16="http://schemas.microsoft.com/office/drawing/2014/main" id="{DBE20D5C-43B3-4BCF-8700-BD30912F7568}"/>
              </a:ext>
            </a:extLst>
          </p:cNvPr>
          <p:cNvSpPr>
            <a:spLocks noGrp="1"/>
          </p:cNvSpPr>
          <p:nvPr>
            <p:ph type="body" sz="quarter" idx="10"/>
          </p:nvPr>
        </p:nvSpPr>
        <p:spPr>
          <a:xfrm>
            <a:off x="8530361" y="3915255"/>
            <a:ext cx="2489200" cy="3124198"/>
          </a:xfrm>
        </p:spPr>
        <p:txBody>
          <a:bodyPr/>
          <a:lstStyle/>
          <a:p>
            <a:r>
              <a:rPr lang="en-US" dirty="0"/>
              <a:t>2</a:t>
            </a:r>
          </a:p>
        </p:txBody>
      </p:sp>
    </p:spTree>
    <p:extLst>
      <p:ext uri="{BB962C8B-B14F-4D97-AF65-F5344CB8AC3E}">
        <p14:creationId xmlns:p14="http://schemas.microsoft.com/office/powerpoint/2010/main" val="2717015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0240E2-270B-47F4-97C1-065A42CC2737}"/>
              </a:ext>
            </a:extLst>
          </p:cNvPr>
          <p:cNvSpPr>
            <a:spLocks noGrp="1"/>
          </p:cNvSpPr>
          <p:nvPr>
            <p:ph type="title"/>
          </p:nvPr>
        </p:nvSpPr>
        <p:spPr/>
        <p:txBody>
          <a:bodyPr/>
          <a:lstStyle/>
          <a:p>
            <a:pPr algn="ctr"/>
            <a:r>
              <a:rPr lang="en-US" dirty="0"/>
              <a:t>Notes on Data</a:t>
            </a:r>
          </a:p>
        </p:txBody>
      </p:sp>
      <p:sp>
        <p:nvSpPr>
          <p:cNvPr id="11" name="Text Placeholder 10">
            <a:extLst>
              <a:ext uri="{FF2B5EF4-FFF2-40B4-BE49-F238E27FC236}">
                <a16:creationId xmlns:a16="http://schemas.microsoft.com/office/drawing/2014/main" id="{C752924E-B022-4FF4-B161-31F5531EC8DA}"/>
              </a:ext>
            </a:extLst>
          </p:cNvPr>
          <p:cNvSpPr>
            <a:spLocks noGrp="1"/>
          </p:cNvSpPr>
          <p:nvPr>
            <p:ph type="body" sz="quarter" idx="15"/>
          </p:nvPr>
        </p:nvSpPr>
        <p:spPr>
          <a:xfrm>
            <a:off x="4252921" y="2811606"/>
            <a:ext cx="3686159" cy="3669093"/>
          </a:xfrm>
        </p:spPr>
        <p:txBody>
          <a:bodyPr>
            <a:normAutofit/>
          </a:bodyPr>
          <a:lstStyle/>
          <a:p>
            <a:r>
              <a:rPr lang="en-US" sz="1500" dirty="0"/>
              <a:t>The data for this project are manufactured fields based on trends found in real world Case Studies. The fields describe what companies usually track from their users, and the distributions are based on observed distributions in real world analysis. This means that, although the data has been artificially created, the patterns, associations and distributions are not random.</a:t>
            </a:r>
          </a:p>
          <a:p>
            <a:r>
              <a:rPr lang="en-US" sz="1500" dirty="0"/>
              <a:t>The data serves as a good representation of what we may encounter in the workplace. That is, the data is rarely clean, and a lot of pre-processing is needed to get it ready for modeling.</a:t>
            </a:r>
          </a:p>
        </p:txBody>
      </p:sp>
      <p:pic>
        <p:nvPicPr>
          <p:cNvPr id="19" name="Picture Placeholder 18" title="Decorative"/>
          <p:cNvPicPr>
            <a:picLocks noGrp="1" noChangeAspect="1"/>
          </p:cNvPicPr>
          <p:nvPr>
            <p:ph type="pic" sz="quarter" idx="16"/>
          </p:nvPr>
        </p:nvPicPr>
        <p:blipFill>
          <a:blip r:embed="rId2" cstate="email">
            <a:extLst>
              <a:ext uri="{28A0092B-C50C-407E-A947-70E740481C1C}">
                <a14:useLocalDpi xmlns:a14="http://schemas.microsoft.com/office/drawing/2010/main"/>
              </a:ext>
            </a:extLst>
          </a:blip>
          <a:srcRect/>
          <a:stretch>
            <a:fillRect/>
          </a:stretch>
        </p:blipFill>
        <p:spPr/>
      </p:pic>
      <p:pic>
        <p:nvPicPr>
          <p:cNvPr id="18" name="Picture Placeholder 15" title="Decorative"/>
          <p:cNvPicPr>
            <a:picLocks noGrp="1" noChangeAspect="1"/>
          </p:cNvPicPr>
          <p:nvPr>
            <p:ph type="pic" sz="quarter" idx="17"/>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885941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l="53" r="53"/>
          <a:stretch/>
        </p:blipFill>
        <p:spPr/>
      </p:pic>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p:txBody>
          <a:bodyPr>
            <a:normAutofit/>
          </a:bodyPr>
          <a:lstStyle/>
          <a:p>
            <a:pPr algn="ctr"/>
            <a:r>
              <a:rPr lang="en-US" dirty="0"/>
              <a:t>Data</a:t>
            </a:r>
          </a:p>
        </p:txBody>
      </p:sp>
      <p:sp>
        <p:nvSpPr>
          <p:cNvPr id="7" name="Text Placeholder 6">
            <a:extLst>
              <a:ext uri="{FF2B5EF4-FFF2-40B4-BE49-F238E27FC236}">
                <a16:creationId xmlns:a16="http://schemas.microsoft.com/office/drawing/2014/main" id="{A07FC37E-9058-4ED1-8333-F003F720C943}"/>
              </a:ext>
            </a:extLst>
          </p:cNvPr>
          <p:cNvSpPr>
            <a:spLocks noGrp="1"/>
          </p:cNvSpPr>
          <p:nvPr>
            <p:ph type="body" sz="quarter" idx="12"/>
          </p:nvPr>
        </p:nvSpPr>
        <p:spPr>
          <a:xfrm>
            <a:off x="5359078" y="451550"/>
            <a:ext cx="6121722" cy="382749"/>
          </a:xfrm>
        </p:spPr>
        <p:txBody>
          <a:bodyPr>
            <a:noAutofit/>
          </a:bodyPr>
          <a:lstStyle/>
          <a:p>
            <a:r>
              <a:rPr lang="en-US" sz="5400" dirty="0"/>
              <a:t>1</a:t>
            </a:r>
          </a:p>
        </p:txBody>
      </p:sp>
      <p:sp>
        <p:nvSpPr>
          <p:cNvPr id="8" name="Text Placeholder 7">
            <a:extLst>
              <a:ext uri="{FF2B5EF4-FFF2-40B4-BE49-F238E27FC236}">
                <a16:creationId xmlns:a16="http://schemas.microsoft.com/office/drawing/2014/main" id="{8DB1292A-975D-418D-86AF-8C3CD2A23AC3}"/>
              </a:ext>
            </a:extLst>
          </p:cNvPr>
          <p:cNvSpPr>
            <a:spLocks noGrp="1"/>
          </p:cNvSpPr>
          <p:nvPr>
            <p:ph type="body" sz="quarter" idx="15"/>
          </p:nvPr>
        </p:nvSpPr>
        <p:spPr/>
        <p:txBody>
          <a:bodyPr>
            <a:normAutofit fontScale="77500" lnSpcReduction="20000"/>
          </a:bodyPr>
          <a:lstStyle/>
          <a:p>
            <a:pPr algn="just"/>
            <a:r>
              <a:rPr lang="en-US" sz="2000" dirty="0"/>
              <a:t>By working for the company, we have access to each customer’s app behaviour data. This data allows us to see the date and time of app installation, as well as the features the users engaged within the app.</a:t>
            </a:r>
          </a:p>
          <a:p>
            <a:pPr algn="just"/>
            <a:r>
              <a:rPr lang="en-US" sz="2000" dirty="0"/>
              <a:t>App behaviour is characterized as the list of app screens the user looked at, and whether the user played the financial mini-games available.</a:t>
            </a:r>
          </a:p>
        </p:txBody>
      </p:sp>
      <p:sp>
        <p:nvSpPr>
          <p:cNvPr id="9" name="Text Placeholder 8"/>
          <p:cNvSpPr>
            <a:spLocks noGrp="1"/>
          </p:cNvSpPr>
          <p:nvPr>
            <p:ph type="body" sz="quarter" idx="16"/>
          </p:nvPr>
        </p:nvSpPr>
        <p:spPr>
          <a:xfrm>
            <a:off x="838200" y="3881139"/>
            <a:ext cx="3085618" cy="2663707"/>
          </a:xfrm>
        </p:spPr>
        <p:txBody>
          <a:bodyPr>
            <a:normAutofit lnSpcReduction="10000"/>
          </a:bodyPr>
          <a:lstStyle/>
          <a:p>
            <a:pPr algn="just"/>
            <a:r>
              <a:rPr lang="en-US" dirty="0"/>
              <a:t>The app usage data is only from the user’s first day in the app. This limitation exists because users can enjoy a 24-hour free trial of the premium features, and the company wants to target them with new offers shortly after the trial is over.</a:t>
            </a:r>
          </a:p>
        </p:txBody>
      </p:sp>
    </p:spTree>
    <p:extLst>
      <p:ext uri="{BB962C8B-B14F-4D97-AF65-F5344CB8AC3E}">
        <p14:creationId xmlns:p14="http://schemas.microsoft.com/office/powerpoint/2010/main" val="268795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EAB6E-5FFF-4923-BC7F-D2C71AD246DB}"/>
              </a:ext>
            </a:extLst>
          </p:cNvPr>
          <p:cNvSpPr>
            <a:spLocks noGrp="1"/>
          </p:cNvSpPr>
          <p:nvPr>
            <p:ph type="title"/>
          </p:nvPr>
        </p:nvSpPr>
        <p:spPr/>
        <p:txBody>
          <a:bodyPr>
            <a:normAutofit/>
          </a:bodyPr>
          <a:lstStyle/>
          <a:p>
            <a:r>
              <a:rPr lang="en-US" dirty="0"/>
              <a:t>Visualization</a:t>
            </a:r>
          </a:p>
        </p:txBody>
      </p:sp>
      <p:sp>
        <p:nvSpPr>
          <p:cNvPr id="5" name="Text Placeholder 4">
            <a:extLst>
              <a:ext uri="{FF2B5EF4-FFF2-40B4-BE49-F238E27FC236}">
                <a16:creationId xmlns:a16="http://schemas.microsoft.com/office/drawing/2014/main" id="{DBE20D5C-43B3-4BCF-8700-BD30912F7568}"/>
              </a:ext>
            </a:extLst>
          </p:cNvPr>
          <p:cNvSpPr>
            <a:spLocks noGrp="1"/>
          </p:cNvSpPr>
          <p:nvPr>
            <p:ph type="body" sz="quarter" idx="10"/>
          </p:nvPr>
        </p:nvSpPr>
        <p:spPr>
          <a:xfrm>
            <a:off x="8530361" y="3915255"/>
            <a:ext cx="2489200" cy="3124198"/>
          </a:xfrm>
        </p:spPr>
        <p:txBody>
          <a:bodyPr bIns="360000"/>
          <a:lstStyle/>
          <a:p>
            <a:r>
              <a:rPr lang="en-US" dirty="0"/>
              <a:t>3</a:t>
            </a:r>
          </a:p>
        </p:txBody>
      </p:sp>
    </p:spTree>
    <p:extLst>
      <p:ext uri="{BB962C8B-B14F-4D97-AF65-F5344CB8AC3E}">
        <p14:creationId xmlns:p14="http://schemas.microsoft.com/office/powerpoint/2010/main" val="1409446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DBE169-BA91-4B17-9AF2-4BAD528BEE06}"/>
              </a:ext>
            </a:extLst>
          </p:cNvPr>
          <p:cNvSpPr>
            <a:spLocks noGrp="1"/>
          </p:cNvSpPr>
          <p:nvPr>
            <p:ph type="title"/>
          </p:nvPr>
        </p:nvSpPr>
        <p:spPr/>
        <p:txBody>
          <a:bodyPr>
            <a:normAutofit fontScale="90000"/>
          </a:bodyPr>
          <a:lstStyle/>
          <a:p>
            <a:r>
              <a:rPr lang="en-US" dirty="0"/>
              <a:t>Histogram of Numerical Columns</a:t>
            </a:r>
          </a:p>
        </p:txBody>
      </p:sp>
      <p:sp>
        <p:nvSpPr>
          <p:cNvPr id="8" name="Text Placeholder 7">
            <a:extLst>
              <a:ext uri="{FF2B5EF4-FFF2-40B4-BE49-F238E27FC236}">
                <a16:creationId xmlns:a16="http://schemas.microsoft.com/office/drawing/2014/main" id="{D9C2EAA8-D3C6-403B-B439-F95C60D0B3B9}"/>
              </a:ext>
            </a:extLst>
          </p:cNvPr>
          <p:cNvSpPr>
            <a:spLocks noGrp="1"/>
          </p:cNvSpPr>
          <p:nvPr>
            <p:ph type="body" sz="quarter" idx="11"/>
          </p:nvPr>
        </p:nvSpPr>
        <p:spPr/>
        <p:txBody>
          <a:bodyPr/>
          <a:lstStyle/>
          <a:p>
            <a:pPr algn="just"/>
            <a:r>
              <a:rPr lang="en-US" b="1" dirty="0"/>
              <a:t>DayOfWeek </a:t>
            </a:r>
            <a:r>
              <a:rPr lang="en-US" dirty="0"/>
              <a:t>shows no pattern and all days seem to be similar for our app installation.</a:t>
            </a:r>
          </a:p>
          <a:p>
            <a:pPr algn="just"/>
            <a:r>
              <a:rPr lang="en-US" b="1" dirty="0"/>
              <a:t>Hour </a:t>
            </a:r>
            <a:r>
              <a:rPr lang="en-US" dirty="0"/>
              <a:t>shows a dip between 5am – 3pm</a:t>
            </a:r>
          </a:p>
          <a:p>
            <a:pPr algn="just"/>
            <a:r>
              <a:rPr lang="en-US" b="1" dirty="0"/>
              <a:t>Age Group </a:t>
            </a:r>
            <a:r>
              <a:rPr lang="en-US" dirty="0"/>
              <a:t>of 20-40 are the highest users.</a:t>
            </a:r>
          </a:p>
          <a:p>
            <a:pPr algn="just"/>
            <a:r>
              <a:rPr lang="en-US" b="1" dirty="0"/>
              <a:t>NumScreens </a:t>
            </a:r>
            <a:r>
              <a:rPr lang="en-US" dirty="0"/>
              <a:t>shows that most users see only 50 screens. However that maybe different screens.</a:t>
            </a:r>
          </a:p>
          <a:p>
            <a:pPr algn="just"/>
            <a:r>
              <a:rPr lang="en-US" b="1" dirty="0"/>
              <a:t>Minigame, PremuimFeature and Liked </a:t>
            </a:r>
            <a:r>
              <a:rPr lang="en-US" dirty="0"/>
              <a:t>does not show any significant pattern.</a:t>
            </a:r>
          </a:p>
          <a:p>
            <a:pPr algn="just"/>
            <a:r>
              <a:rPr lang="en-US" dirty="0"/>
              <a:t>As seen, the histogram here is affected by outliers. That is not of any concern since we used Standardization.</a:t>
            </a:r>
          </a:p>
        </p:txBody>
      </p:sp>
      <p:pic>
        <p:nvPicPr>
          <p:cNvPr id="4" name="Picture 3" descr="A picture containing icon&#10;&#10;Description automatically generated">
            <a:extLst>
              <a:ext uri="{FF2B5EF4-FFF2-40B4-BE49-F238E27FC236}">
                <a16:creationId xmlns:a16="http://schemas.microsoft.com/office/drawing/2014/main" id="{26EC8602-9859-435B-AC77-D8E802865F72}"/>
              </a:ext>
            </a:extLst>
          </p:cNvPr>
          <p:cNvPicPr>
            <a:picLocks noChangeAspect="1"/>
          </p:cNvPicPr>
          <p:nvPr/>
        </p:nvPicPr>
        <p:blipFill rotWithShape="1">
          <a:blip r:embed="rId2"/>
          <a:srcRect t="4927"/>
          <a:stretch/>
        </p:blipFill>
        <p:spPr>
          <a:xfrm>
            <a:off x="6026817" y="0"/>
            <a:ext cx="6165183" cy="6858000"/>
          </a:xfrm>
          <a:prstGeom prst="rect">
            <a:avLst/>
          </a:prstGeom>
        </p:spPr>
      </p:pic>
    </p:spTree>
    <p:extLst>
      <p:ext uri="{BB962C8B-B14F-4D97-AF65-F5344CB8AC3E}">
        <p14:creationId xmlns:p14="http://schemas.microsoft.com/office/powerpoint/2010/main" val="3566225658"/>
      </p:ext>
    </p:extLst>
  </p:cSld>
  <p:clrMapOvr>
    <a:masterClrMapping/>
  </p:clrMapOvr>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634D9E51-4949-4732-B929-C29E3E42414E}" vid="{5842DBD6-7D6C-4C1A-8AA9-69FB39037E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sophisticated presentation</Template>
  <TotalTime>232</TotalTime>
  <Words>1155</Words>
  <Application>Microsoft Office PowerPoint</Application>
  <PresentationFormat>Widescreen</PresentationFormat>
  <Paragraphs>58</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Calibri Light</vt:lpstr>
      <vt:lpstr>Constantia</vt:lpstr>
      <vt:lpstr>Corbel</vt:lpstr>
      <vt:lpstr>Helvetica Light</vt:lpstr>
      <vt:lpstr>Raleway</vt:lpstr>
      <vt:lpstr>Office Theme</vt:lpstr>
      <vt:lpstr>Directing Customers to Subscription Through App Behaviour Analysis</vt:lpstr>
      <vt:lpstr>Introduction</vt:lpstr>
      <vt:lpstr>Business Case Study</vt:lpstr>
      <vt:lpstr>Business Challenge</vt:lpstr>
      <vt:lpstr>Data Explanation</vt:lpstr>
      <vt:lpstr>Notes on Data</vt:lpstr>
      <vt:lpstr>Data</vt:lpstr>
      <vt:lpstr>Visualization</vt:lpstr>
      <vt:lpstr>Histogram of Numerical Columns</vt:lpstr>
      <vt:lpstr>Heatmap</vt:lpstr>
      <vt:lpstr>Model Building</vt:lpstr>
      <vt:lpstr>Notes on Model Building</vt:lpstr>
      <vt:lpstr>Confusion Matrix</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c:title>
  <dc:creator>Meet Shah</dc:creator>
  <cp:lastModifiedBy>Meet Shah</cp:lastModifiedBy>
  <cp:revision>36</cp:revision>
  <dcterms:created xsi:type="dcterms:W3CDTF">2020-10-14T05:06:55Z</dcterms:created>
  <dcterms:modified xsi:type="dcterms:W3CDTF">2020-10-14T09:02:15Z</dcterms:modified>
</cp:coreProperties>
</file>